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660033"/>
    <a:srgbClr val="000066"/>
    <a:srgbClr val="808000"/>
    <a:srgbClr val="003300"/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577" autoAdjust="0"/>
    <p:restoredTop sz="94660"/>
  </p:normalViewPr>
  <p:slideViewPr>
    <p:cSldViewPr>
      <p:cViewPr varScale="1">
        <p:scale>
          <a:sx n="38" d="100"/>
          <a:sy n="38" d="100"/>
        </p:scale>
        <p:origin x="-14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5D18A-C52E-459D-B35F-138C7FEFF2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DC4D7-B357-42DF-96D6-A8E580348D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793EA-99B6-4744-8D04-238893951C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1083C-383A-4C8A-85E2-5EF8E66933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AB198-0E93-41EF-BC1A-D826F704D8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89683-F1D0-45B4-A98A-5775B4EF45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C7FF7-B10D-44F0-A0E6-3C73B8E5D3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C0572-84B5-44E8-A2CD-DCD6FFE65C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5AE5D-ABB7-468B-B64B-15A4694743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3FC61-3A70-476A-A89D-A6713B8C46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FBF9B-4859-4EC9-8616-AF3CD2E25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F4C2C-5B40-4EAC-9770-0F3AEA0D17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DAB492A-F31D-4602-B2EC-15F57217CE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457200" y="762000"/>
            <a:ext cx="137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FF33CC"/>
                </a:solidFill>
              </a:rPr>
              <a:t>Toán: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228600" y="13716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800" i="1" u="sng"/>
              <a:t>Kiểm tra:</a:t>
            </a:r>
            <a:endParaRPr lang="en-US" sz="2800" i="1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800" i="1"/>
              <a:t>    </a:t>
            </a:r>
            <a:endParaRPr lang="en-US" sz="2800" i="1" u="sng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228600" y="1905000"/>
            <a:ext cx="5257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CC"/>
                </a:solidFill>
              </a:rPr>
              <a:t> Viết số thích hợp vào chỗ chấm:</a:t>
            </a:r>
          </a:p>
        </p:txBody>
      </p:sp>
      <p:graphicFrame>
        <p:nvGraphicFramePr>
          <p:cNvPr id="4141" name="Group 45"/>
          <p:cNvGraphicFramePr>
            <a:graphicFrameLocks noGrp="1"/>
          </p:cNvGraphicFramePr>
          <p:nvPr>
            <p:ph/>
          </p:nvPr>
        </p:nvGraphicFramePr>
        <p:xfrm>
          <a:off x="304800" y="2667000"/>
          <a:ext cx="8382000" cy="2057400"/>
        </p:xfrm>
        <a:graphic>
          <a:graphicData uri="http://schemas.openxmlformats.org/drawingml/2006/table">
            <a:tbl>
              <a:tblPr/>
              <a:tblGrid>
                <a:gridCol w="2643188"/>
                <a:gridCol w="1963737"/>
                <a:gridCol w="1885950"/>
                <a:gridCol w="1889125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4134" name="Text Box 38"/>
          <p:cNvSpPr txBox="1">
            <a:spLocks noChangeArrowheads="1"/>
          </p:cNvSpPr>
          <p:nvPr/>
        </p:nvSpPr>
        <p:spPr bwMode="auto">
          <a:xfrm>
            <a:off x="457200" y="2819400"/>
            <a:ext cx="220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CC"/>
                </a:solidFill>
              </a:rPr>
              <a:t>Tỉ lệ bản đồ</a:t>
            </a:r>
          </a:p>
        </p:txBody>
      </p:sp>
      <p:sp>
        <p:nvSpPr>
          <p:cNvPr id="4136" name="Text Box 40"/>
          <p:cNvSpPr txBox="1">
            <a:spLocks noChangeArrowheads="1"/>
          </p:cNvSpPr>
          <p:nvPr/>
        </p:nvSpPr>
        <p:spPr bwMode="auto">
          <a:xfrm>
            <a:off x="457200" y="3429000"/>
            <a:ext cx="2514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CC"/>
                </a:solidFill>
              </a:rPr>
              <a:t>Độ dài thu nhỏ</a:t>
            </a:r>
          </a:p>
        </p:txBody>
      </p:sp>
      <p:sp>
        <p:nvSpPr>
          <p:cNvPr id="4138" name="Text Box 42"/>
          <p:cNvSpPr txBox="1">
            <a:spLocks noChangeArrowheads="1"/>
          </p:cNvSpPr>
          <p:nvPr/>
        </p:nvSpPr>
        <p:spPr bwMode="auto">
          <a:xfrm>
            <a:off x="457200" y="4114800"/>
            <a:ext cx="2133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CC"/>
                </a:solidFill>
              </a:rPr>
              <a:t>Độ dài thật</a:t>
            </a:r>
          </a:p>
        </p:txBody>
      </p:sp>
      <p:sp>
        <p:nvSpPr>
          <p:cNvPr id="4142" name="Text Box 46"/>
          <p:cNvSpPr txBox="1">
            <a:spLocks noChangeArrowheads="1"/>
          </p:cNvSpPr>
          <p:nvPr/>
        </p:nvSpPr>
        <p:spPr bwMode="auto">
          <a:xfrm>
            <a:off x="3048000" y="27432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CC"/>
                </a:solidFill>
              </a:rPr>
              <a:t>1 : 1 000</a:t>
            </a:r>
          </a:p>
        </p:txBody>
      </p:sp>
      <p:sp>
        <p:nvSpPr>
          <p:cNvPr id="4143" name="Text Box 47"/>
          <p:cNvSpPr txBox="1">
            <a:spLocks noChangeArrowheads="1"/>
          </p:cNvSpPr>
          <p:nvPr/>
        </p:nvSpPr>
        <p:spPr bwMode="auto">
          <a:xfrm>
            <a:off x="2971800" y="34290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400" b="1">
                <a:solidFill>
                  <a:srgbClr val="0000CC"/>
                </a:solidFill>
              </a:rPr>
              <a:t>1 cm</a:t>
            </a:r>
          </a:p>
        </p:txBody>
      </p:sp>
      <p:sp>
        <p:nvSpPr>
          <p:cNvPr id="4145" name="Text Box 49"/>
          <p:cNvSpPr txBox="1">
            <a:spLocks noChangeArrowheads="1"/>
          </p:cNvSpPr>
          <p:nvPr/>
        </p:nvSpPr>
        <p:spPr bwMode="auto">
          <a:xfrm>
            <a:off x="5029200" y="2743200"/>
            <a:ext cx="1600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CC"/>
                </a:solidFill>
              </a:rPr>
              <a:t>1 : 300</a:t>
            </a:r>
          </a:p>
        </p:txBody>
      </p:sp>
      <p:sp>
        <p:nvSpPr>
          <p:cNvPr id="4146" name="Text Box 50"/>
          <p:cNvSpPr txBox="1">
            <a:spLocks noChangeArrowheads="1"/>
          </p:cNvSpPr>
          <p:nvPr/>
        </p:nvSpPr>
        <p:spPr bwMode="auto">
          <a:xfrm>
            <a:off x="4953000" y="3429000"/>
            <a:ext cx="1600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400" b="1">
                <a:solidFill>
                  <a:srgbClr val="0000CC"/>
                </a:solidFill>
              </a:rPr>
              <a:t>1 dm</a:t>
            </a:r>
          </a:p>
        </p:txBody>
      </p:sp>
      <p:sp>
        <p:nvSpPr>
          <p:cNvPr id="4153" name="Text Box 57"/>
          <p:cNvSpPr txBox="1">
            <a:spLocks noChangeArrowheads="1"/>
          </p:cNvSpPr>
          <p:nvPr/>
        </p:nvSpPr>
        <p:spPr bwMode="auto">
          <a:xfrm>
            <a:off x="6858000" y="2743200"/>
            <a:ext cx="1752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CC"/>
                </a:solidFill>
              </a:rPr>
              <a:t>1 : 10 000</a:t>
            </a:r>
          </a:p>
        </p:txBody>
      </p:sp>
      <p:sp>
        <p:nvSpPr>
          <p:cNvPr id="4154" name="Text Box 58"/>
          <p:cNvSpPr txBox="1">
            <a:spLocks noChangeArrowheads="1"/>
          </p:cNvSpPr>
          <p:nvPr/>
        </p:nvSpPr>
        <p:spPr bwMode="auto">
          <a:xfrm>
            <a:off x="6934200" y="34290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400" b="1">
                <a:solidFill>
                  <a:srgbClr val="0000CC"/>
                </a:solidFill>
              </a:rPr>
              <a:t>1 mm</a:t>
            </a:r>
          </a:p>
        </p:txBody>
      </p:sp>
      <p:sp>
        <p:nvSpPr>
          <p:cNvPr id="4155" name="Text Box 59"/>
          <p:cNvSpPr txBox="1">
            <a:spLocks noChangeArrowheads="1"/>
          </p:cNvSpPr>
          <p:nvPr/>
        </p:nvSpPr>
        <p:spPr bwMode="auto">
          <a:xfrm>
            <a:off x="3124200" y="41148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CC"/>
                </a:solidFill>
              </a:rPr>
              <a:t>    . . . cm</a:t>
            </a:r>
          </a:p>
        </p:txBody>
      </p:sp>
      <p:sp>
        <p:nvSpPr>
          <p:cNvPr id="4156" name="Text Box 60"/>
          <p:cNvSpPr txBox="1">
            <a:spLocks noChangeArrowheads="1"/>
          </p:cNvSpPr>
          <p:nvPr/>
        </p:nvSpPr>
        <p:spPr bwMode="auto">
          <a:xfrm>
            <a:off x="5029200" y="4114800"/>
            <a:ext cx="152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CC"/>
                </a:solidFill>
              </a:rPr>
              <a:t>   . . . dm</a:t>
            </a:r>
          </a:p>
        </p:txBody>
      </p:sp>
      <p:sp>
        <p:nvSpPr>
          <p:cNvPr id="4157" name="Text Box 61"/>
          <p:cNvSpPr txBox="1">
            <a:spLocks noChangeArrowheads="1"/>
          </p:cNvSpPr>
          <p:nvPr/>
        </p:nvSpPr>
        <p:spPr bwMode="auto">
          <a:xfrm>
            <a:off x="6781800" y="4114800"/>
            <a:ext cx="1905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CC"/>
                </a:solidFill>
              </a:rPr>
              <a:t>      . . . mm</a:t>
            </a:r>
          </a:p>
        </p:txBody>
      </p:sp>
      <p:sp>
        <p:nvSpPr>
          <p:cNvPr id="4158" name="Text Box 62"/>
          <p:cNvSpPr txBox="1">
            <a:spLocks noChangeArrowheads="1"/>
          </p:cNvSpPr>
          <p:nvPr/>
        </p:nvSpPr>
        <p:spPr bwMode="auto">
          <a:xfrm>
            <a:off x="3048000" y="4114800"/>
            <a:ext cx="1752600" cy="461963"/>
          </a:xfrm>
          <a:prstGeom prst="rect">
            <a:avLst/>
          </a:prstGeom>
          <a:solidFill>
            <a:srgbClr val="0000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chemeClr val="bg1"/>
                </a:solidFill>
              </a:rPr>
              <a:t>1 000 cm</a:t>
            </a:r>
          </a:p>
        </p:txBody>
      </p:sp>
      <p:sp>
        <p:nvSpPr>
          <p:cNvPr id="4159" name="Text Box 63"/>
          <p:cNvSpPr txBox="1">
            <a:spLocks noChangeArrowheads="1"/>
          </p:cNvSpPr>
          <p:nvPr/>
        </p:nvSpPr>
        <p:spPr bwMode="auto">
          <a:xfrm>
            <a:off x="5105400" y="4114800"/>
            <a:ext cx="1676400" cy="461963"/>
          </a:xfrm>
          <a:prstGeom prst="rect">
            <a:avLst/>
          </a:prstGeom>
          <a:solidFill>
            <a:srgbClr val="0000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chemeClr val="bg1"/>
                </a:solidFill>
              </a:rPr>
              <a:t> 300 dm</a:t>
            </a:r>
          </a:p>
        </p:txBody>
      </p:sp>
      <p:sp>
        <p:nvSpPr>
          <p:cNvPr id="4160" name="Text Box 64"/>
          <p:cNvSpPr txBox="1">
            <a:spLocks noChangeArrowheads="1"/>
          </p:cNvSpPr>
          <p:nvPr/>
        </p:nvSpPr>
        <p:spPr bwMode="auto">
          <a:xfrm>
            <a:off x="6858000" y="4114800"/>
            <a:ext cx="1828800" cy="461963"/>
          </a:xfrm>
          <a:prstGeom prst="rect">
            <a:avLst/>
          </a:prstGeom>
          <a:solidFill>
            <a:srgbClr val="0000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chemeClr val="bg1"/>
                </a:solidFill>
              </a:rPr>
              <a:t>10 000mm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5" dur="80"/>
                                        <p:tgtEl>
                                          <p:spTgt spid="41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6" dur="80"/>
                                        <p:tgtEl>
                                          <p:spTgt spid="41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80"/>
                                        <p:tgtEl>
                                          <p:spTgt spid="41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2" dur="80"/>
                                        <p:tgtEl>
                                          <p:spTgt spid="41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3" dur="80"/>
                                        <p:tgtEl>
                                          <p:spTgt spid="4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80"/>
                                        <p:tgtEl>
                                          <p:spTgt spid="4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9" dur="80"/>
                                        <p:tgtEl>
                                          <p:spTgt spid="41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0" dur="80"/>
                                        <p:tgtEl>
                                          <p:spTgt spid="41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80"/>
                                        <p:tgtEl>
                                          <p:spTgt spid="41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7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discrete" valueType="clr">
                                      <p:cBhvr override="childStyle">
                                        <p:cTn id="95" dur="80"/>
                                        <p:tgtEl>
                                          <p:spTgt spid="41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6" dur="80"/>
                                        <p:tgtEl>
                                          <p:spTgt spid="41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80"/>
                                        <p:tgtEl>
                                          <p:spTgt spid="41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79"/>
                                          </p:stCondLst>
                                        </p:cTn>
                                        <p:tgtEl>
                                          <p:spTgt spid="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1" dur="80"/>
                                        <p:tgtEl>
                                          <p:spTgt spid="41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2" dur="80"/>
                                        <p:tgtEl>
                                          <p:spTgt spid="4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80"/>
                                        <p:tgtEl>
                                          <p:spTgt spid="4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7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discrete" valueType="clr">
                                      <p:cBhvr override="childStyle">
                                        <p:cTn id="107" dur="80"/>
                                        <p:tgtEl>
                                          <p:spTgt spid="41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8" dur="80"/>
                                        <p:tgtEl>
                                          <p:spTgt spid="4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80"/>
                                        <p:tgtEl>
                                          <p:spTgt spid="4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79"/>
                                          </p:stCondLst>
                                        </p:cTn>
                                        <p:tgtEl>
                                          <p:spTgt spid="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3" dur="80"/>
                                        <p:tgtEl>
                                          <p:spTgt spid="41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4" dur="80"/>
                                        <p:tgtEl>
                                          <p:spTgt spid="41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80"/>
                                        <p:tgtEl>
                                          <p:spTgt spid="41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7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discrete" valueType="clr">
                                      <p:cBhvr override="childStyle">
                                        <p:cTn id="119" dur="80"/>
                                        <p:tgtEl>
                                          <p:spTgt spid="41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0" dur="80"/>
                                        <p:tgtEl>
                                          <p:spTgt spid="41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80"/>
                                        <p:tgtEl>
                                          <p:spTgt spid="41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79"/>
                                          </p:stCondLst>
                                        </p:cTn>
                                        <p:tgtEl>
                                          <p:spTgt spid="4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5" dur="80"/>
                                        <p:tgtEl>
                                          <p:spTgt spid="41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6" dur="80"/>
                                        <p:tgtEl>
                                          <p:spTgt spid="41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80"/>
                                        <p:tgtEl>
                                          <p:spTgt spid="41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  <p:bldP spid="4102" grpId="0"/>
      <p:bldP spid="4103" grpId="0"/>
      <p:bldP spid="4134" grpId="0"/>
      <p:bldP spid="4136" grpId="0"/>
      <p:bldP spid="4138" grpId="0"/>
      <p:bldP spid="4142" grpId="0"/>
      <p:bldP spid="4143" grpId="0"/>
      <p:bldP spid="4145" grpId="0"/>
      <p:bldP spid="4146" grpId="0"/>
      <p:bldP spid="4153" grpId="0"/>
      <p:bldP spid="4154" grpId="0"/>
      <p:bldP spid="4155" grpId="0"/>
      <p:bldP spid="4155" grpId="1"/>
      <p:bldP spid="4156" grpId="0"/>
      <p:bldP spid="4156" grpId="1"/>
      <p:bldP spid="4157" grpId="0"/>
      <p:bldP spid="4157" grpId="1"/>
      <p:bldP spid="4158" grpId="0" animBg="1"/>
      <p:bldP spid="4159" grpId="0" animBg="1"/>
      <p:bldP spid="416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457200" y="685800"/>
            <a:ext cx="137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FF33CC"/>
                </a:solidFill>
              </a:rPr>
              <a:t>Toán: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057400" y="685800"/>
            <a:ext cx="5638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CC3300"/>
                </a:solidFill>
              </a:rPr>
              <a:t>ỨNG DỤNG CỦA TỈ LỆ BẢN ĐỒ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0" y="1295400"/>
            <a:ext cx="1828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u="sng"/>
              <a:t>Bài toán 1</a:t>
            </a:r>
            <a:r>
              <a:rPr lang="en-US" sz="2400" b="1"/>
              <a:t>: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600200" y="1371600"/>
            <a:ext cx="7543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00CC"/>
                </a:solidFill>
              </a:rPr>
              <a:t>Bản đồ trường Mầm non xã Thắng Lợi vẽ theo tỉ lệ  </a:t>
            </a:r>
            <a:r>
              <a:rPr lang="en-US" sz="2000" b="1">
                <a:solidFill>
                  <a:srgbClr val="CC3300"/>
                </a:solidFill>
              </a:rPr>
              <a:t>1 : 300</a:t>
            </a:r>
          </a:p>
        </p:txBody>
      </p:sp>
      <p:pic>
        <p:nvPicPr>
          <p:cNvPr id="6156" name="Picture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1828800"/>
            <a:ext cx="527685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1828800" y="4876800"/>
            <a:ext cx="1524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/>
              <a:t>Tỉ lệ 1 : 300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7086600" y="3429000"/>
            <a:ext cx="762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/>
              <a:t>2cm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609600" y="5791200"/>
            <a:ext cx="8534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00CC"/>
                </a:solidFill>
              </a:rPr>
              <a:t>Trên bản đồ cổng trường rộng </a:t>
            </a:r>
            <a:r>
              <a:rPr lang="en-US" sz="2000" b="1">
                <a:solidFill>
                  <a:srgbClr val="CC3300"/>
                </a:solidFill>
              </a:rPr>
              <a:t>2cm</a:t>
            </a:r>
            <a:r>
              <a:rPr lang="en-US" sz="2000" b="1">
                <a:solidFill>
                  <a:srgbClr val="0000CC"/>
                </a:solidFill>
              </a:rPr>
              <a:t> (khoảng cách từ A đến B). Hỏi chiều rộng thật của cổng trường là mấy mét?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  <p:bldP spid="6150" grpId="0"/>
      <p:bldP spid="6151" grpId="0"/>
      <p:bldP spid="6152" grpId="0"/>
      <p:bldP spid="6157" grpId="0"/>
      <p:bldP spid="6158" grpId="0"/>
      <p:bldP spid="615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457200" y="685800"/>
            <a:ext cx="137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FF33CC"/>
                </a:solidFill>
              </a:rPr>
              <a:t>Toán: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2057400" y="685800"/>
            <a:ext cx="5638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CC3300"/>
                </a:solidFill>
              </a:rPr>
              <a:t>ỨNG DỤNG CỦA TỈ LỆ BẢN ĐỒ</a:t>
            </a:r>
          </a:p>
        </p:txBody>
      </p:sp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219200"/>
            <a:ext cx="3448050" cy="273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3581400" y="2286000"/>
            <a:ext cx="762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/>
              <a:t>2cm</a:t>
            </a:r>
          </a:p>
        </p:txBody>
      </p:sp>
      <p:sp>
        <p:nvSpPr>
          <p:cNvPr id="9229" name="AutoShape 13"/>
          <p:cNvSpPr>
            <a:spLocks noChangeArrowheads="1"/>
          </p:cNvSpPr>
          <p:nvPr/>
        </p:nvSpPr>
        <p:spPr bwMode="auto">
          <a:xfrm>
            <a:off x="152400" y="5029200"/>
            <a:ext cx="609600" cy="457200"/>
          </a:xfrm>
          <a:custGeom>
            <a:avLst/>
            <a:gdLst>
              <a:gd name="T0" fmla="*/ 457200 w 21600"/>
              <a:gd name="T1" fmla="*/ 0 h 21600"/>
              <a:gd name="T2" fmla="*/ 0 w 21600"/>
              <a:gd name="T3" fmla="*/ 228600 h 21600"/>
              <a:gd name="T4" fmla="*/ 457200 w 21600"/>
              <a:gd name="T5" fmla="*/ 457200 h 21600"/>
              <a:gd name="T6" fmla="*/ 609600 w 21600"/>
              <a:gd name="T7" fmla="*/ 2286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000" b="1">
                <a:solidFill>
                  <a:schemeClr val="tx2"/>
                </a:solidFill>
                <a:latin typeface=".VnArialH" pitchFamily="34" charset="0"/>
              </a:rPr>
              <a:t>  </a:t>
            </a:r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152400" y="3962400"/>
            <a:ext cx="8839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50000"/>
              </a:spcBef>
            </a:pPr>
            <a:r>
              <a:rPr lang="en-US" sz="2800" b="1">
                <a:solidFill>
                  <a:srgbClr val="FF3399"/>
                </a:solidFill>
              </a:rPr>
              <a:t>+ Trên bản đồ, độ của cổng trường thu nhỏ là mấy xăng-ti-mét?</a:t>
            </a:r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152400" y="3962400"/>
            <a:ext cx="8839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50000"/>
              </a:spcBef>
            </a:pPr>
            <a:r>
              <a:rPr lang="en-US" sz="2800" b="1">
                <a:solidFill>
                  <a:srgbClr val="FF3399"/>
                </a:solidFill>
              </a:rPr>
              <a:t>+ Bản đồ Trường mầm non xã Thắng Lợi vẽ theo tỉ lệ nào?</a:t>
            </a:r>
          </a:p>
        </p:txBody>
      </p:sp>
      <p:sp>
        <p:nvSpPr>
          <p:cNvPr id="9233" name="AutoShape 17"/>
          <p:cNvSpPr>
            <a:spLocks noChangeArrowheads="1"/>
          </p:cNvSpPr>
          <p:nvPr/>
        </p:nvSpPr>
        <p:spPr bwMode="auto">
          <a:xfrm>
            <a:off x="152400" y="5029200"/>
            <a:ext cx="609600" cy="457200"/>
          </a:xfrm>
          <a:custGeom>
            <a:avLst/>
            <a:gdLst>
              <a:gd name="T0" fmla="*/ 457200 w 21600"/>
              <a:gd name="T1" fmla="*/ 0 h 21600"/>
              <a:gd name="T2" fmla="*/ 0 w 21600"/>
              <a:gd name="T3" fmla="*/ 228600 h 21600"/>
              <a:gd name="T4" fmla="*/ 457200 w 21600"/>
              <a:gd name="T5" fmla="*/ 457200 h 21600"/>
              <a:gd name="T6" fmla="*/ 609600 w 21600"/>
              <a:gd name="T7" fmla="*/ 2286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000" b="1">
                <a:solidFill>
                  <a:schemeClr val="tx2"/>
                </a:solidFill>
                <a:latin typeface=".VnArialH" pitchFamily="34" charset="0"/>
              </a:rPr>
              <a:t>  </a:t>
            </a:r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762000" y="4953000"/>
            <a:ext cx="2286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50000"/>
              </a:spcBef>
            </a:pPr>
            <a:r>
              <a:rPr lang="en-US" sz="2800" b="1" i="1">
                <a:solidFill>
                  <a:schemeClr val="accent2"/>
                </a:solidFill>
              </a:rPr>
              <a:t>Tỉ lệ 1 : 300.</a:t>
            </a:r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3581400" y="1524000"/>
            <a:ext cx="1447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/>
              <a:t>Tỉ lệ 1 : 300</a:t>
            </a:r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152400" y="3962400"/>
            <a:ext cx="8839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50000"/>
              </a:spcBef>
            </a:pPr>
            <a:r>
              <a:rPr lang="en-US" sz="2800" b="1">
                <a:solidFill>
                  <a:srgbClr val="FF3399"/>
                </a:solidFill>
              </a:rPr>
              <a:t>+ 1 cm trên bản đồ ứng với độ dài thật là bao nhiêu xăng-ti-mét?</a:t>
            </a:r>
          </a:p>
        </p:txBody>
      </p:sp>
      <p:sp>
        <p:nvSpPr>
          <p:cNvPr id="9237" name="AutoShape 21"/>
          <p:cNvSpPr>
            <a:spLocks noChangeArrowheads="1"/>
          </p:cNvSpPr>
          <p:nvPr/>
        </p:nvSpPr>
        <p:spPr bwMode="auto">
          <a:xfrm>
            <a:off x="152400" y="5029200"/>
            <a:ext cx="609600" cy="457200"/>
          </a:xfrm>
          <a:custGeom>
            <a:avLst/>
            <a:gdLst>
              <a:gd name="T0" fmla="*/ 457200 w 21600"/>
              <a:gd name="T1" fmla="*/ 0 h 21600"/>
              <a:gd name="T2" fmla="*/ 0 w 21600"/>
              <a:gd name="T3" fmla="*/ 228600 h 21600"/>
              <a:gd name="T4" fmla="*/ 457200 w 21600"/>
              <a:gd name="T5" fmla="*/ 457200 h 21600"/>
              <a:gd name="T6" fmla="*/ 609600 w 21600"/>
              <a:gd name="T7" fmla="*/ 2286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000" b="1">
                <a:solidFill>
                  <a:schemeClr val="tx2"/>
                </a:solidFill>
                <a:latin typeface=".VnArialH" pitchFamily="34" charset="0"/>
              </a:rPr>
              <a:t>  </a:t>
            </a:r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762000" y="49530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50000"/>
              </a:spcBef>
            </a:pPr>
            <a:r>
              <a:rPr lang="en-US" sz="2800" b="1" i="1">
                <a:solidFill>
                  <a:srgbClr val="FF3399"/>
                </a:solidFill>
              </a:rPr>
              <a:t>Trên bản đồ, độ của cổng trường thu nhỏ là 2 cm.</a:t>
            </a:r>
          </a:p>
        </p:txBody>
      </p:sp>
      <p:sp>
        <p:nvSpPr>
          <p:cNvPr id="9239" name="Rectangle 23"/>
          <p:cNvSpPr>
            <a:spLocks noChangeArrowheads="1"/>
          </p:cNvSpPr>
          <p:nvPr/>
        </p:nvSpPr>
        <p:spPr bwMode="auto">
          <a:xfrm>
            <a:off x="762000" y="49530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50000"/>
              </a:spcBef>
            </a:pPr>
            <a:r>
              <a:rPr lang="en-US" sz="2800" b="1" i="1">
                <a:solidFill>
                  <a:srgbClr val="FF3399"/>
                </a:solidFill>
              </a:rPr>
              <a:t>1 cm trên bản đồ ứng với độ dài thật trên bản đồ là 300cm.</a:t>
            </a:r>
          </a:p>
        </p:txBody>
      </p:sp>
      <p:sp>
        <p:nvSpPr>
          <p:cNvPr id="9240" name="Rectangle 24"/>
          <p:cNvSpPr>
            <a:spLocks noChangeArrowheads="1"/>
          </p:cNvSpPr>
          <p:nvPr/>
        </p:nvSpPr>
        <p:spPr bwMode="auto">
          <a:xfrm>
            <a:off x="152400" y="3962400"/>
            <a:ext cx="8839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50000"/>
              </a:spcBef>
            </a:pPr>
            <a:r>
              <a:rPr lang="en-US" sz="2800" b="1" i="1">
                <a:solidFill>
                  <a:srgbClr val="FF3399"/>
                </a:solidFill>
              </a:rPr>
              <a:t>+ 2 cm trên bản đồ ứng với độ dài thật là bao nhiêu xăng-ti-mét?</a:t>
            </a:r>
          </a:p>
        </p:txBody>
      </p:sp>
      <p:sp>
        <p:nvSpPr>
          <p:cNvPr id="9241" name="AutoShape 25"/>
          <p:cNvSpPr>
            <a:spLocks noChangeArrowheads="1"/>
          </p:cNvSpPr>
          <p:nvPr/>
        </p:nvSpPr>
        <p:spPr bwMode="auto">
          <a:xfrm>
            <a:off x="152400" y="5029200"/>
            <a:ext cx="609600" cy="457200"/>
          </a:xfrm>
          <a:custGeom>
            <a:avLst/>
            <a:gdLst>
              <a:gd name="T0" fmla="*/ 457200 w 21600"/>
              <a:gd name="T1" fmla="*/ 0 h 21600"/>
              <a:gd name="T2" fmla="*/ 0 w 21600"/>
              <a:gd name="T3" fmla="*/ 228600 h 21600"/>
              <a:gd name="T4" fmla="*/ 457200 w 21600"/>
              <a:gd name="T5" fmla="*/ 457200 h 21600"/>
              <a:gd name="T6" fmla="*/ 609600 w 21600"/>
              <a:gd name="T7" fmla="*/ 2286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000" b="1">
                <a:solidFill>
                  <a:schemeClr val="tx2"/>
                </a:solidFill>
                <a:latin typeface=".VnArialH" pitchFamily="34" charset="0"/>
              </a:rPr>
              <a:t>  </a:t>
            </a:r>
          </a:p>
        </p:txBody>
      </p:sp>
      <p:sp>
        <p:nvSpPr>
          <p:cNvPr id="9242" name="Rectangle 26"/>
          <p:cNvSpPr>
            <a:spLocks noChangeArrowheads="1"/>
          </p:cNvSpPr>
          <p:nvPr/>
        </p:nvSpPr>
        <p:spPr bwMode="auto">
          <a:xfrm>
            <a:off x="762000" y="4953000"/>
            <a:ext cx="7848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50000"/>
              </a:spcBef>
            </a:pPr>
            <a:r>
              <a:rPr lang="en-US" sz="2800" b="1" i="1">
                <a:solidFill>
                  <a:srgbClr val="FF3399"/>
                </a:solidFill>
              </a:rPr>
              <a:t>2 cm trên bản đồ ứng với 2 x 300 = 600 (cm).</a:t>
            </a:r>
          </a:p>
        </p:txBody>
      </p:sp>
      <p:sp>
        <p:nvSpPr>
          <p:cNvPr id="9243" name="AutoShape 27"/>
          <p:cNvSpPr>
            <a:spLocks noChangeArrowheads="1"/>
          </p:cNvSpPr>
          <p:nvPr/>
        </p:nvSpPr>
        <p:spPr bwMode="auto">
          <a:xfrm>
            <a:off x="228600" y="4038600"/>
            <a:ext cx="6248400" cy="25908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2286000" y="4114800"/>
            <a:ext cx="1546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>
                <a:solidFill>
                  <a:srgbClr val="0000CC"/>
                </a:solidFill>
              </a:rPr>
              <a:t>Bài giải</a:t>
            </a:r>
            <a:r>
              <a:rPr lang="en-US" sz="2400" b="1">
                <a:solidFill>
                  <a:srgbClr val="0000CC"/>
                </a:solidFill>
              </a:rPr>
              <a:t>:</a:t>
            </a:r>
          </a:p>
        </p:txBody>
      </p:sp>
      <p:sp>
        <p:nvSpPr>
          <p:cNvPr id="9245" name="Text Box 29"/>
          <p:cNvSpPr txBox="1">
            <a:spLocks noChangeArrowheads="1"/>
          </p:cNvSpPr>
          <p:nvPr/>
        </p:nvSpPr>
        <p:spPr bwMode="auto">
          <a:xfrm>
            <a:off x="381000" y="4724400"/>
            <a:ext cx="5715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CC"/>
                </a:solidFill>
              </a:rPr>
              <a:t>Chiều rộng thật của cổng trường là:</a:t>
            </a:r>
          </a:p>
          <a:p>
            <a:r>
              <a:rPr lang="en-US" sz="2400" b="1">
                <a:solidFill>
                  <a:srgbClr val="0000CC"/>
                </a:solidFill>
              </a:rPr>
              <a:t>         2 x 300  =  600 (cm)</a:t>
            </a:r>
          </a:p>
          <a:p>
            <a:r>
              <a:rPr lang="en-US" sz="2400" b="1">
                <a:solidFill>
                  <a:srgbClr val="0000CC"/>
                </a:solidFill>
              </a:rPr>
              <a:t>        600 cm   =  6 m</a:t>
            </a:r>
          </a:p>
          <a:p>
            <a:r>
              <a:rPr lang="en-US" sz="2400" b="1">
                <a:solidFill>
                  <a:srgbClr val="0000CC"/>
                </a:solidFill>
              </a:rPr>
              <a:t>                      Đáp số: 6 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2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39" presetClass="exit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0" dur="500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6" dur="500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48" presetClass="exit" presetSubtype="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1000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7" dur="10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0" dur="1000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3" dur="10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6" dur="1000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9" dur="10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9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9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2" dur="80"/>
                                        <p:tgtEl>
                                          <p:spTgt spid="9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3" dur="80"/>
                                        <p:tgtEl>
                                          <p:spTgt spid="9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4" dur="80"/>
                                        <p:tgtEl>
                                          <p:spTgt spid="9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 nodeType="clickPar">
                      <p:stCondLst>
                        <p:cond delay="indefinite"/>
                      </p:stCondLst>
                      <p:childTnLst>
                        <p:par>
                          <p:cTn id="2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9" dur="80"/>
                                        <p:tgtEl>
                                          <p:spTgt spid="9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0" dur="80"/>
                                        <p:tgtEl>
                                          <p:spTgt spid="9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1" dur="80"/>
                                        <p:tgtEl>
                                          <p:spTgt spid="9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 nodeType="clickPar">
                      <p:stCondLst>
                        <p:cond delay="indefinite"/>
                      </p:stCondLst>
                      <p:childTnLst>
                        <p:par>
                          <p:cTn id="2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6" dur="80"/>
                                        <p:tgtEl>
                                          <p:spTgt spid="9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7" dur="80"/>
                                        <p:tgtEl>
                                          <p:spTgt spid="9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8" dur="80"/>
                                        <p:tgtEl>
                                          <p:spTgt spid="9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 nodeType="clickPar">
                      <p:stCondLst>
                        <p:cond delay="indefinite"/>
                      </p:stCondLst>
                      <p:childTnLst>
                        <p:par>
                          <p:cTn id="2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3" dur="80"/>
                                        <p:tgtEl>
                                          <p:spTgt spid="9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4" dur="80"/>
                                        <p:tgtEl>
                                          <p:spTgt spid="9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5" dur="80"/>
                                        <p:tgtEl>
                                          <p:spTgt spid="9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 nodeType="clickPar">
                      <p:stCondLst>
                        <p:cond delay="indefinite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0" dur="20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9222" grpId="0"/>
      <p:bldP spid="9225" grpId="0"/>
      <p:bldP spid="9229" grpId="0" animBg="1"/>
      <p:bldP spid="9229" grpId="1" animBg="1"/>
      <p:bldP spid="9230" grpId="0"/>
      <p:bldP spid="9230" grpId="1"/>
      <p:bldP spid="9232" grpId="0"/>
      <p:bldP spid="9232" grpId="1"/>
      <p:bldP spid="9233" grpId="0" animBg="1"/>
      <p:bldP spid="9233" grpId="1" animBg="1"/>
      <p:bldP spid="9234" grpId="0"/>
      <p:bldP spid="9234" grpId="1"/>
      <p:bldP spid="9235" grpId="0"/>
      <p:bldP spid="9236" grpId="0"/>
      <p:bldP spid="9236" grpId="1"/>
      <p:bldP spid="9237" grpId="0" animBg="1"/>
      <p:bldP spid="9237" grpId="1" animBg="1"/>
      <p:bldP spid="9238" grpId="0"/>
      <p:bldP spid="9238" grpId="1"/>
      <p:bldP spid="9239" grpId="0"/>
      <p:bldP spid="9239" grpId="1"/>
      <p:bldP spid="9240" grpId="0"/>
      <p:bldP spid="9240" grpId="1"/>
      <p:bldP spid="9241" grpId="0" animBg="1"/>
      <p:bldP spid="9241" grpId="1" animBg="1"/>
      <p:bldP spid="9242" grpId="0"/>
      <p:bldP spid="9242" grpId="1"/>
      <p:bldP spid="9243" grpId="0" animBg="1"/>
      <p:bldP spid="92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457200" y="685800"/>
            <a:ext cx="137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rgbClr val="FF33CC"/>
                </a:solidFill>
              </a:rPr>
              <a:t>Toán: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2057400" y="685800"/>
            <a:ext cx="5638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CC3300"/>
                </a:solidFill>
              </a:rPr>
              <a:t>ỨNG DỤNG CỦA TỈ LỆ BẢN ĐỒ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52400" y="1295400"/>
            <a:ext cx="1828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u="sng"/>
              <a:t>Bài toán 2</a:t>
            </a:r>
            <a:r>
              <a:rPr lang="en-US" sz="2000" b="1"/>
              <a:t>: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457200" y="1828800"/>
            <a:ext cx="8458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00CC"/>
                </a:solidFill>
              </a:rPr>
              <a:t>Trên bản đồ tỉ lệ 1 : 1 000 000, quãng đường Hà Nội – Hải Phòng đo được 102 mm. Tìm độ dài thật của quãng đường Hà Nội – Hải Phòng.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152400" y="3200400"/>
            <a:ext cx="8839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50000"/>
              </a:spcBef>
            </a:pPr>
            <a:r>
              <a:rPr lang="en-US" sz="2400" b="1" i="1">
                <a:solidFill>
                  <a:srgbClr val="003300"/>
                </a:solidFill>
              </a:rPr>
              <a:t>+ Độ dài thu nhỏ trên bản đồ của quãng đường Hà Nội – Hải Phòng dài bao nhiêu mi-li-mét?</a:t>
            </a:r>
          </a:p>
        </p:txBody>
      </p:sp>
      <p:sp>
        <p:nvSpPr>
          <p:cNvPr id="10250" name="AutoShape 10"/>
          <p:cNvSpPr>
            <a:spLocks noChangeArrowheads="1"/>
          </p:cNvSpPr>
          <p:nvPr/>
        </p:nvSpPr>
        <p:spPr bwMode="auto">
          <a:xfrm>
            <a:off x="152400" y="4343400"/>
            <a:ext cx="609600" cy="457200"/>
          </a:xfrm>
          <a:custGeom>
            <a:avLst/>
            <a:gdLst>
              <a:gd name="T0" fmla="*/ 457200 w 21600"/>
              <a:gd name="T1" fmla="*/ 0 h 21600"/>
              <a:gd name="T2" fmla="*/ 0 w 21600"/>
              <a:gd name="T3" fmla="*/ 228600 h 21600"/>
              <a:gd name="T4" fmla="*/ 457200 w 21600"/>
              <a:gd name="T5" fmla="*/ 457200 h 21600"/>
              <a:gd name="T6" fmla="*/ 609600 w 21600"/>
              <a:gd name="T7" fmla="*/ 2286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b="1">
                <a:solidFill>
                  <a:schemeClr val="tx2"/>
                </a:solidFill>
                <a:latin typeface=".VnArialH" pitchFamily="34" charset="0"/>
              </a:rPr>
              <a:t>  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762000" y="4267200"/>
            <a:ext cx="8382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50000"/>
              </a:spcBef>
            </a:pPr>
            <a:r>
              <a:rPr lang="en-US" sz="2400" b="1" i="1">
                <a:solidFill>
                  <a:srgbClr val="660033"/>
                </a:solidFill>
              </a:rPr>
              <a:t>Độ dài thu nhỏ trên bản đồ của quãng đường Hà Nội – Hải Phòng dài 102 mm?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152400" y="3200400"/>
            <a:ext cx="5181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50000"/>
              </a:spcBef>
            </a:pPr>
            <a:r>
              <a:rPr lang="en-US" sz="2400" b="1" i="1">
                <a:solidFill>
                  <a:srgbClr val="003300"/>
                </a:solidFill>
              </a:rPr>
              <a:t>+ Bản đồ được vẽ với tỉ lệ nào?</a:t>
            </a:r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762000" y="4267200"/>
            <a:ext cx="3124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50000"/>
              </a:spcBef>
            </a:pPr>
            <a:r>
              <a:rPr lang="en-US" sz="2400" b="1" i="1">
                <a:solidFill>
                  <a:srgbClr val="660033"/>
                </a:solidFill>
              </a:rPr>
              <a:t>Tỉ lệ 1 : 1 000 000.</a:t>
            </a:r>
          </a:p>
        </p:txBody>
      </p:sp>
      <p:sp>
        <p:nvSpPr>
          <p:cNvPr id="10255" name="AutoShape 15"/>
          <p:cNvSpPr>
            <a:spLocks noChangeArrowheads="1"/>
          </p:cNvSpPr>
          <p:nvPr/>
        </p:nvSpPr>
        <p:spPr bwMode="auto">
          <a:xfrm>
            <a:off x="152400" y="4343400"/>
            <a:ext cx="609600" cy="457200"/>
          </a:xfrm>
          <a:custGeom>
            <a:avLst/>
            <a:gdLst>
              <a:gd name="T0" fmla="*/ 457200 w 21600"/>
              <a:gd name="T1" fmla="*/ 0 h 21600"/>
              <a:gd name="T2" fmla="*/ 0 w 21600"/>
              <a:gd name="T3" fmla="*/ 228600 h 21600"/>
              <a:gd name="T4" fmla="*/ 457200 w 21600"/>
              <a:gd name="T5" fmla="*/ 457200 h 21600"/>
              <a:gd name="T6" fmla="*/ 609600 w 21600"/>
              <a:gd name="T7" fmla="*/ 2286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b="1">
                <a:solidFill>
                  <a:schemeClr val="tx2"/>
                </a:solidFill>
                <a:latin typeface=".VnArialH" pitchFamily="34" charset="0"/>
              </a:rPr>
              <a:t>  </a:t>
            </a:r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152400" y="3200400"/>
            <a:ext cx="8001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50000"/>
              </a:spcBef>
            </a:pPr>
            <a:r>
              <a:rPr lang="en-US" sz="2400" b="1" i="1">
                <a:solidFill>
                  <a:srgbClr val="003300"/>
                </a:solidFill>
              </a:rPr>
              <a:t>+ 1 mm trên bản đồ ứng với độ dài thật là bao nhiêu mi-li-mét?</a:t>
            </a:r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762000" y="42672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50000"/>
              </a:spcBef>
            </a:pPr>
            <a:r>
              <a:rPr lang="en-US" sz="2400" b="1" i="1">
                <a:solidFill>
                  <a:srgbClr val="660033"/>
                </a:solidFill>
              </a:rPr>
              <a:t>1mm trên bản đồ ứng với độ dài thật là 1 000 000 mm.</a:t>
            </a:r>
          </a:p>
        </p:txBody>
      </p:sp>
      <p:sp>
        <p:nvSpPr>
          <p:cNvPr id="10258" name="AutoShape 18"/>
          <p:cNvSpPr>
            <a:spLocks noChangeArrowheads="1"/>
          </p:cNvSpPr>
          <p:nvPr/>
        </p:nvSpPr>
        <p:spPr bwMode="auto">
          <a:xfrm>
            <a:off x="152400" y="4343400"/>
            <a:ext cx="609600" cy="457200"/>
          </a:xfrm>
          <a:custGeom>
            <a:avLst/>
            <a:gdLst>
              <a:gd name="T0" fmla="*/ 457200 w 21600"/>
              <a:gd name="T1" fmla="*/ 0 h 21600"/>
              <a:gd name="T2" fmla="*/ 0 w 21600"/>
              <a:gd name="T3" fmla="*/ 228600 h 21600"/>
              <a:gd name="T4" fmla="*/ 457200 w 21600"/>
              <a:gd name="T5" fmla="*/ 457200 h 21600"/>
              <a:gd name="T6" fmla="*/ 609600 w 21600"/>
              <a:gd name="T7" fmla="*/ 2286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b="1">
                <a:solidFill>
                  <a:schemeClr val="tx2"/>
                </a:solidFill>
                <a:latin typeface=".VnArialH" pitchFamily="34" charset="0"/>
              </a:rPr>
              <a:t>  </a:t>
            </a:r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152400" y="3200400"/>
            <a:ext cx="8001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50000"/>
              </a:spcBef>
            </a:pPr>
            <a:r>
              <a:rPr lang="en-US" sz="2400" b="1" i="1">
                <a:solidFill>
                  <a:srgbClr val="003300"/>
                </a:solidFill>
              </a:rPr>
              <a:t>+ 102 mm trên bản đồ ứng với độ dài thật là bao nhiêu mi-li-mét?</a:t>
            </a:r>
          </a:p>
        </p:txBody>
      </p:sp>
      <p:sp>
        <p:nvSpPr>
          <p:cNvPr id="10260" name="AutoShape 20"/>
          <p:cNvSpPr>
            <a:spLocks noChangeArrowheads="1"/>
          </p:cNvSpPr>
          <p:nvPr/>
        </p:nvSpPr>
        <p:spPr bwMode="auto">
          <a:xfrm>
            <a:off x="152400" y="4343400"/>
            <a:ext cx="609600" cy="457200"/>
          </a:xfrm>
          <a:custGeom>
            <a:avLst/>
            <a:gdLst>
              <a:gd name="T0" fmla="*/ 457200 w 21600"/>
              <a:gd name="T1" fmla="*/ 0 h 21600"/>
              <a:gd name="T2" fmla="*/ 0 w 21600"/>
              <a:gd name="T3" fmla="*/ 228600 h 21600"/>
              <a:gd name="T4" fmla="*/ 457200 w 21600"/>
              <a:gd name="T5" fmla="*/ 457200 h 21600"/>
              <a:gd name="T6" fmla="*/ 609600 w 21600"/>
              <a:gd name="T7" fmla="*/ 2286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b="1">
                <a:solidFill>
                  <a:schemeClr val="tx2"/>
                </a:solidFill>
                <a:latin typeface=".VnArialH" pitchFamily="34" charset="0"/>
              </a:rPr>
              <a:t>  </a:t>
            </a:r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762000" y="4267200"/>
            <a:ext cx="8229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50000"/>
              </a:spcBef>
            </a:pPr>
            <a:r>
              <a:rPr lang="en-US" sz="2400" b="1" i="1">
                <a:solidFill>
                  <a:srgbClr val="660033"/>
                </a:solidFill>
              </a:rPr>
              <a:t>102 mm trên bản đồ ứng với độ dài thật là:</a:t>
            </a:r>
          </a:p>
          <a:p>
            <a:pPr marL="342900" indent="-342900" eaLnBrk="0" hangingPunct="0">
              <a:spcBef>
                <a:spcPct val="50000"/>
              </a:spcBef>
            </a:pPr>
            <a:r>
              <a:rPr lang="en-US" sz="2400" b="1" i="1">
                <a:solidFill>
                  <a:srgbClr val="660033"/>
                </a:solidFill>
              </a:rPr>
              <a:t>102 x 1 000 000 = 102 000 000 (mm).</a:t>
            </a:r>
          </a:p>
        </p:txBody>
      </p:sp>
      <p:sp>
        <p:nvSpPr>
          <p:cNvPr id="10262" name="AutoShape 22"/>
          <p:cNvSpPr>
            <a:spLocks noChangeArrowheads="1"/>
          </p:cNvSpPr>
          <p:nvPr/>
        </p:nvSpPr>
        <p:spPr bwMode="auto">
          <a:xfrm>
            <a:off x="762000" y="3048000"/>
            <a:ext cx="7467600" cy="25908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3276600" y="2971800"/>
            <a:ext cx="1600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u="sng">
                <a:solidFill>
                  <a:srgbClr val="0000CC"/>
                </a:solidFill>
              </a:rPr>
              <a:t>Bài giải</a:t>
            </a:r>
            <a:r>
              <a:rPr lang="en-US" sz="2000" b="1">
                <a:solidFill>
                  <a:srgbClr val="0000CC"/>
                </a:solidFill>
              </a:rPr>
              <a:t> :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990600" y="3505200"/>
            <a:ext cx="6858000" cy="149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00CC"/>
                </a:solidFill>
              </a:rPr>
              <a:t> Quãng đường Hà Nội – Hải Phòng dài là:</a:t>
            </a:r>
          </a:p>
          <a:p>
            <a:r>
              <a:rPr lang="en-US" sz="2000" b="1">
                <a:solidFill>
                  <a:srgbClr val="0000CC"/>
                </a:solidFill>
              </a:rPr>
              <a:t>         102 x 1000 000  =  102 000 000 (mm )</a:t>
            </a:r>
          </a:p>
          <a:p>
            <a:r>
              <a:rPr lang="en-US" sz="2000" b="1">
                <a:solidFill>
                  <a:srgbClr val="0000CC"/>
                </a:solidFill>
              </a:rPr>
              <a:t>      102 000 000 mm  =  102 km</a:t>
            </a:r>
          </a:p>
          <a:p>
            <a:r>
              <a:rPr lang="en-US" sz="1100" b="1">
                <a:solidFill>
                  <a:srgbClr val="0000CC"/>
                </a:solidFill>
              </a:rPr>
              <a:t>                                 </a:t>
            </a:r>
            <a:endParaRPr lang="en-US" sz="200" b="1">
              <a:solidFill>
                <a:srgbClr val="0000CC"/>
              </a:solidFill>
            </a:endParaRPr>
          </a:p>
          <a:p>
            <a:r>
              <a:rPr lang="en-US" sz="2000" b="1">
                <a:solidFill>
                  <a:srgbClr val="0000CC"/>
                </a:solidFill>
              </a:rPr>
              <a:t>				Đáp số  102 km</a:t>
            </a:r>
          </a:p>
        </p:txBody>
      </p:sp>
      <p:sp>
        <p:nvSpPr>
          <p:cNvPr id="10266" name="AutoShape 26"/>
          <p:cNvSpPr>
            <a:spLocks noChangeArrowheads="1"/>
          </p:cNvSpPr>
          <p:nvPr/>
        </p:nvSpPr>
        <p:spPr bwMode="auto">
          <a:xfrm>
            <a:off x="1066800" y="5791200"/>
            <a:ext cx="6858000" cy="914400"/>
          </a:xfrm>
          <a:prstGeom prst="roundRect">
            <a:avLst>
              <a:gd name="adj" fmla="val 16667"/>
            </a:avLst>
          </a:prstGeom>
          <a:solidFill>
            <a:srgbClr val="0000CC"/>
          </a:solidFill>
          <a:ln w="3810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1143000" y="5715000"/>
            <a:ext cx="67818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FFFF00"/>
                </a:solidFill>
              </a:rPr>
              <a:t>Mu</a:t>
            </a:r>
            <a:r>
              <a:rPr lang="en-US" sz="1400" b="1"/>
              <a:t>ốn tính độ dài thực tế trên mặt đất ta lấy độ dài thu nhỏ nhân với số lần theo tỉ lệ bản đồ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3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2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49" presetClass="exit" presetSubtype="0" ac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8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1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4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04" dur="1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2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07" dur="1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2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10" dur="1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6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9" dur="5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2" dur="5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8" dur="80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9" dur="80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80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5" dur="80"/>
                                        <p:tgtEl>
                                          <p:spTgt spid="10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6" dur="80"/>
                                        <p:tgtEl>
                                          <p:spTgt spid="10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80"/>
                                        <p:tgtEl>
                                          <p:spTgt spid="10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2" dur="80"/>
                                        <p:tgtEl>
                                          <p:spTgt spid="102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3" dur="80"/>
                                        <p:tgtEl>
                                          <p:spTgt spid="102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80"/>
                                        <p:tgtEl>
                                          <p:spTgt spid="102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9" dur="80"/>
                                        <p:tgtEl>
                                          <p:spTgt spid="102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0" dur="80"/>
                                        <p:tgtEl>
                                          <p:spTgt spid="102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1" dur="80"/>
                                        <p:tgtEl>
                                          <p:spTgt spid="102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6" dur="80"/>
                                        <p:tgtEl>
                                          <p:spTgt spid="102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7" dur="80"/>
                                        <p:tgtEl>
                                          <p:spTgt spid="102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8" dur="80"/>
                                        <p:tgtEl>
                                          <p:spTgt spid="102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3" dur="20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8" dur="80"/>
                                        <p:tgtEl>
                                          <p:spTgt spid="10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9" dur="80"/>
                                        <p:tgtEl>
                                          <p:spTgt spid="10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0" dur="80"/>
                                        <p:tgtEl>
                                          <p:spTgt spid="10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5" dur="20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  <p:bldP spid="10246" grpId="0"/>
      <p:bldP spid="10247" grpId="0"/>
      <p:bldP spid="10248" grpId="0"/>
      <p:bldP spid="10249" grpId="0"/>
      <p:bldP spid="10249" grpId="1"/>
      <p:bldP spid="10250" grpId="0" animBg="1"/>
      <p:bldP spid="10250" grpId="1" animBg="1"/>
      <p:bldP spid="10251" grpId="0"/>
      <p:bldP spid="10251" grpId="1"/>
      <p:bldP spid="10252" grpId="0"/>
      <p:bldP spid="10252" grpId="1"/>
      <p:bldP spid="10253" grpId="0"/>
      <p:bldP spid="10253" grpId="1"/>
      <p:bldP spid="10255" grpId="0" animBg="1"/>
      <p:bldP spid="10255" grpId="1" animBg="1"/>
      <p:bldP spid="10256" grpId="0"/>
      <p:bldP spid="10256" grpId="1"/>
      <p:bldP spid="10257" grpId="0"/>
      <p:bldP spid="10257" grpId="1"/>
      <p:bldP spid="10258" grpId="0" animBg="1"/>
      <p:bldP spid="10258" grpId="1" animBg="1"/>
      <p:bldP spid="10259" grpId="0"/>
      <p:bldP spid="10259" grpId="1"/>
      <p:bldP spid="10260" grpId="0" animBg="1"/>
      <p:bldP spid="10260" grpId="1" animBg="1"/>
      <p:bldP spid="10261" grpId="0"/>
      <p:bldP spid="10261" grpId="1"/>
      <p:bldP spid="10262" grpId="0" animBg="1"/>
      <p:bldP spid="10263" grpId="0"/>
      <p:bldP spid="1026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457200" y="685800"/>
            <a:ext cx="137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rgbClr val="FF33CC"/>
                </a:solidFill>
              </a:rPr>
              <a:t>Toán: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2057400" y="685800"/>
            <a:ext cx="5638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CC3300"/>
                </a:solidFill>
              </a:rPr>
              <a:t>ỨNG DỤNG CỦA TỈ LỆ BẢN ĐỒ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52400" y="1219200"/>
            <a:ext cx="213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solidFill>
                  <a:srgbClr val="0000CC"/>
                </a:solidFill>
              </a:rPr>
              <a:t>Thực hành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609600" y="1828800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 u="sng">
                <a:solidFill>
                  <a:srgbClr val="0000CC"/>
                </a:solidFill>
              </a:rPr>
              <a:t>Bài  1</a:t>
            </a:r>
            <a:r>
              <a:rPr lang="en-US" sz="2000" b="1" i="1">
                <a:solidFill>
                  <a:srgbClr val="0000CC"/>
                </a:solidFill>
              </a:rPr>
              <a:t>: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1752600" y="1828800"/>
            <a:ext cx="594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00CC"/>
                </a:solidFill>
              </a:rPr>
              <a:t>Viết số thích hợp vào chỗ chấm:</a:t>
            </a:r>
          </a:p>
        </p:txBody>
      </p:sp>
      <p:graphicFrame>
        <p:nvGraphicFramePr>
          <p:cNvPr id="12339" name="Group 51"/>
          <p:cNvGraphicFramePr>
            <a:graphicFrameLocks noGrp="1"/>
          </p:cNvGraphicFramePr>
          <p:nvPr/>
        </p:nvGraphicFramePr>
        <p:xfrm>
          <a:off x="152400" y="2514600"/>
          <a:ext cx="8839200" cy="2387600"/>
        </p:xfrm>
        <a:graphic>
          <a:graphicData uri="http://schemas.openxmlformats.org/drawingml/2006/table">
            <a:tbl>
              <a:tblPr/>
              <a:tblGrid>
                <a:gridCol w="2471738"/>
                <a:gridCol w="2247900"/>
                <a:gridCol w="1947862"/>
                <a:gridCol w="2171700"/>
              </a:tblGrid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2320" name="Text Box 32"/>
          <p:cNvSpPr txBox="1">
            <a:spLocks noChangeArrowheads="1"/>
          </p:cNvSpPr>
          <p:nvPr/>
        </p:nvSpPr>
        <p:spPr bwMode="auto">
          <a:xfrm>
            <a:off x="228600" y="2667000"/>
            <a:ext cx="228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00CC"/>
                </a:solidFill>
              </a:rPr>
              <a:t>Tỉ lệ bản đồ</a:t>
            </a:r>
          </a:p>
        </p:txBody>
      </p:sp>
      <p:sp>
        <p:nvSpPr>
          <p:cNvPr id="12321" name="Text Box 33"/>
          <p:cNvSpPr txBox="1">
            <a:spLocks noChangeArrowheads="1"/>
          </p:cNvSpPr>
          <p:nvPr/>
        </p:nvSpPr>
        <p:spPr bwMode="auto">
          <a:xfrm>
            <a:off x="152400" y="3429000"/>
            <a:ext cx="2514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00CC"/>
                </a:solidFill>
              </a:rPr>
              <a:t>Độ dài thu nhỏ</a:t>
            </a:r>
          </a:p>
        </p:txBody>
      </p:sp>
      <p:sp>
        <p:nvSpPr>
          <p:cNvPr id="12322" name="Text Box 34"/>
          <p:cNvSpPr txBox="1">
            <a:spLocks noChangeArrowheads="1"/>
          </p:cNvSpPr>
          <p:nvPr/>
        </p:nvSpPr>
        <p:spPr bwMode="auto">
          <a:xfrm>
            <a:off x="609600" y="4343400"/>
            <a:ext cx="228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000" b="1">
              <a:solidFill>
                <a:srgbClr val="0000CC"/>
              </a:solidFill>
            </a:endParaRPr>
          </a:p>
        </p:txBody>
      </p:sp>
      <p:sp>
        <p:nvSpPr>
          <p:cNvPr id="12323" name="Text Box 35"/>
          <p:cNvSpPr txBox="1">
            <a:spLocks noChangeArrowheads="1"/>
          </p:cNvSpPr>
          <p:nvPr/>
        </p:nvSpPr>
        <p:spPr bwMode="auto">
          <a:xfrm>
            <a:off x="609600" y="2667000"/>
            <a:ext cx="1905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000" b="1">
              <a:solidFill>
                <a:srgbClr val="0000CC"/>
              </a:solidFill>
            </a:endParaRPr>
          </a:p>
        </p:txBody>
      </p:sp>
      <p:sp>
        <p:nvSpPr>
          <p:cNvPr id="12324" name="Text Box 36"/>
          <p:cNvSpPr txBox="1">
            <a:spLocks noChangeArrowheads="1"/>
          </p:cNvSpPr>
          <p:nvPr/>
        </p:nvSpPr>
        <p:spPr bwMode="auto">
          <a:xfrm>
            <a:off x="152400" y="4267200"/>
            <a:ext cx="213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00CC"/>
                </a:solidFill>
              </a:rPr>
              <a:t>Độ dài thật</a:t>
            </a:r>
          </a:p>
        </p:txBody>
      </p:sp>
      <p:sp>
        <p:nvSpPr>
          <p:cNvPr id="12325" name="Text Box 37"/>
          <p:cNvSpPr txBox="1">
            <a:spLocks noChangeArrowheads="1"/>
          </p:cNvSpPr>
          <p:nvPr/>
        </p:nvSpPr>
        <p:spPr bwMode="auto">
          <a:xfrm>
            <a:off x="2762250" y="2667000"/>
            <a:ext cx="1828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00CC"/>
                </a:solidFill>
              </a:rPr>
              <a:t>1 : 500 000</a:t>
            </a:r>
          </a:p>
        </p:txBody>
      </p:sp>
      <p:sp>
        <p:nvSpPr>
          <p:cNvPr id="12326" name="Text Box 38"/>
          <p:cNvSpPr txBox="1">
            <a:spLocks noChangeArrowheads="1"/>
          </p:cNvSpPr>
          <p:nvPr/>
        </p:nvSpPr>
        <p:spPr bwMode="auto">
          <a:xfrm>
            <a:off x="2686050" y="4267200"/>
            <a:ext cx="1905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00CC"/>
                </a:solidFill>
              </a:rPr>
              <a:t>     . . .    cm</a:t>
            </a:r>
          </a:p>
        </p:txBody>
      </p:sp>
      <p:sp>
        <p:nvSpPr>
          <p:cNvPr id="12327" name="Text Box 39"/>
          <p:cNvSpPr txBox="1">
            <a:spLocks noChangeArrowheads="1"/>
          </p:cNvSpPr>
          <p:nvPr/>
        </p:nvSpPr>
        <p:spPr bwMode="auto">
          <a:xfrm>
            <a:off x="5257800" y="26670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00CC"/>
                </a:solidFill>
              </a:rPr>
              <a:t>1 : 15 000</a:t>
            </a:r>
          </a:p>
        </p:txBody>
      </p:sp>
      <p:sp>
        <p:nvSpPr>
          <p:cNvPr id="12328" name="Text Box 40"/>
          <p:cNvSpPr txBox="1">
            <a:spLocks noChangeArrowheads="1"/>
          </p:cNvSpPr>
          <p:nvPr/>
        </p:nvSpPr>
        <p:spPr bwMode="auto">
          <a:xfrm>
            <a:off x="4953000" y="4267200"/>
            <a:ext cx="1828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00CC"/>
                </a:solidFill>
              </a:rPr>
              <a:t>   . . .   dm</a:t>
            </a:r>
          </a:p>
        </p:txBody>
      </p:sp>
      <p:sp>
        <p:nvSpPr>
          <p:cNvPr id="12329" name="Text Box 41"/>
          <p:cNvSpPr txBox="1">
            <a:spLocks noChangeArrowheads="1"/>
          </p:cNvSpPr>
          <p:nvPr/>
        </p:nvSpPr>
        <p:spPr bwMode="auto">
          <a:xfrm>
            <a:off x="7086600" y="2667000"/>
            <a:ext cx="1905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00CC"/>
                </a:solidFill>
              </a:rPr>
              <a:t>  1 : 2 000</a:t>
            </a:r>
          </a:p>
        </p:txBody>
      </p:sp>
      <p:sp>
        <p:nvSpPr>
          <p:cNvPr id="12330" name="Text Box 42"/>
          <p:cNvSpPr txBox="1">
            <a:spLocks noChangeArrowheads="1"/>
          </p:cNvSpPr>
          <p:nvPr/>
        </p:nvSpPr>
        <p:spPr bwMode="auto">
          <a:xfrm>
            <a:off x="6948488" y="4281488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00CC"/>
                </a:solidFill>
              </a:rPr>
              <a:t>    . . .   mm</a:t>
            </a:r>
          </a:p>
        </p:txBody>
      </p:sp>
      <p:sp>
        <p:nvSpPr>
          <p:cNvPr id="12331" name="Text Box 43"/>
          <p:cNvSpPr txBox="1">
            <a:spLocks noChangeArrowheads="1"/>
          </p:cNvSpPr>
          <p:nvPr/>
        </p:nvSpPr>
        <p:spPr bwMode="auto">
          <a:xfrm>
            <a:off x="3657600" y="3429000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00CC"/>
                </a:solidFill>
              </a:rPr>
              <a:t>2 cm</a:t>
            </a:r>
          </a:p>
        </p:txBody>
      </p:sp>
      <p:sp>
        <p:nvSpPr>
          <p:cNvPr id="12332" name="Text Box 44"/>
          <p:cNvSpPr txBox="1">
            <a:spLocks noChangeArrowheads="1"/>
          </p:cNvSpPr>
          <p:nvPr/>
        </p:nvSpPr>
        <p:spPr bwMode="auto">
          <a:xfrm>
            <a:off x="5562600" y="3429000"/>
            <a:ext cx="121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000" b="1">
                <a:solidFill>
                  <a:srgbClr val="0000CC"/>
                </a:solidFill>
              </a:rPr>
              <a:t>3 dm </a:t>
            </a:r>
          </a:p>
        </p:txBody>
      </p:sp>
      <p:sp>
        <p:nvSpPr>
          <p:cNvPr id="12333" name="Text Box 45"/>
          <p:cNvSpPr txBox="1">
            <a:spLocks noChangeArrowheads="1"/>
          </p:cNvSpPr>
          <p:nvPr/>
        </p:nvSpPr>
        <p:spPr bwMode="auto">
          <a:xfrm>
            <a:off x="7086600" y="34290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000" b="1">
                <a:solidFill>
                  <a:srgbClr val="0000CC"/>
                </a:solidFill>
              </a:rPr>
              <a:t>50 mm</a:t>
            </a:r>
          </a:p>
        </p:txBody>
      </p:sp>
      <p:sp>
        <p:nvSpPr>
          <p:cNvPr id="12334" name="Text Box 46"/>
          <p:cNvSpPr txBox="1">
            <a:spLocks noChangeArrowheads="1"/>
          </p:cNvSpPr>
          <p:nvPr/>
        </p:nvSpPr>
        <p:spPr bwMode="auto">
          <a:xfrm>
            <a:off x="2667000" y="4267200"/>
            <a:ext cx="2209800" cy="400050"/>
          </a:xfrm>
          <a:prstGeom prst="rect">
            <a:avLst/>
          </a:prstGeom>
          <a:solidFill>
            <a:srgbClr val="0000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chemeClr val="bg1"/>
                </a:solidFill>
              </a:rPr>
              <a:t>1 000 000 cm</a:t>
            </a:r>
          </a:p>
        </p:txBody>
      </p:sp>
      <p:sp>
        <p:nvSpPr>
          <p:cNvPr id="12335" name="Text Box 47"/>
          <p:cNvSpPr txBox="1">
            <a:spLocks noChangeArrowheads="1"/>
          </p:cNvSpPr>
          <p:nvPr/>
        </p:nvSpPr>
        <p:spPr bwMode="auto">
          <a:xfrm>
            <a:off x="5029200" y="4267200"/>
            <a:ext cx="1752600" cy="400050"/>
          </a:xfrm>
          <a:prstGeom prst="rect">
            <a:avLst/>
          </a:prstGeom>
          <a:solidFill>
            <a:srgbClr val="0000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chemeClr val="bg1"/>
                </a:solidFill>
              </a:rPr>
              <a:t>45 000 dm</a:t>
            </a:r>
          </a:p>
        </p:txBody>
      </p:sp>
      <p:sp>
        <p:nvSpPr>
          <p:cNvPr id="12336" name="Text Box 48"/>
          <p:cNvSpPr txBox="1">
            <a:spLocks noChangeArrowheads="1"/>
          </p:cNvSpPr>
          <p:nvPr/>
        </p:nvSpPr>
        <p:spPr bwMode="auto">
          <a:xfrm>
            <a:off x="6934200" y="4267200"/>
            <a:ext cx="2057400" cy="400050"/>
          </a:xfrm>
          <a:prstGeom prst="rect">
            <a:avLst/>
          </a:prstGeom>
          <a:solidFill>
            <a:srgbClr val="0000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chemeClr val="bg1"/>
                </a:solidFill>
              </a:rPr>
              <a:t>100 000 mm</a:t>
            </a:r>
          </a:p>
        </p:txBody>
      </p:sp>
      <p:sp>
        <p:nvSpPr>
          <p:cNvPr id="12341" name="AutoShape 53"/>
          <p:cNvSpPr>
            <a:spLocks noChangeArrowheads="1"/>
          </p:cNvSpPr>
          <p:nvPr/>
        </p:nvSpPr>
        <p:spPr bwMode="auto">
          <a:xfrm>
            <a:off x="152400" y="5562600"/>
            <a:ext cx="609600" cy="457200"/>
          </a:xfrm>
          <a:custGeom>
            <a:avLst/>
            <a:gdLst>
              <a:gd name="T0" fmla="*/ 457200 w 21600"/>
              <a:gd name="T1" fmla="*/ 0 h 21600"/>
              <a:gd name="T2" fmla="*/ 0 w 21600"/>
              <a:gd name="T3" fmla="*/ 228600 h 21600"/>
              <a:gd name="T4" fmla="*/ 457200 w 21600"/>
              <a:gd name="T5" fmla="*/ 457200 h 21600"/>
              <a:gd name="T6" fmla="*/ 609600 w 21600"/>
              <a:gd name="T7" fmla="*/ 2286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b="1">
                <a:solidFill>
                  <a:schemeClr val="tx2"/>
                </a:solidFill>
                <a:latin typeface=".VnArialH" pitchFamily="34" charset="0"/>
              </a:rPr>
              <a:t>  </a:t>
            </a:r>
          </a:p>
        </p:txBody>
      </p:sp>
      <p:sp>
        <p:nvSpPr>
          <p:cNvPr id="12342" name="Rectangle 54"/>
          <p:cNvSpPr>
            <a:spLocks noChangeArrowheads="1"/>
          </p:cNvSpPr>
          <p:nvPr/>
        </p:nvSpPr>
        <p:spPr bwMode="auto">
          <a:xfrm>
            <a:off x="762000" y="5486400"/>
            <a:ext cx="2819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50000"/>
              </a:spcBef>
            </a:pPr>
            <a:r>
              <a:rPr lang="en-US" sz="2400" b="1" i="1">
                <a:solidFill>
                  <a:srgbClr val="660033"/>
                </a:solidFill>
              </a:rPr>
              <a:t>Tỉ lệ 1 : 500 000</a:t>
            </a:r>
          </a:p>
        </p:txBody>
      </p:sp>
      <p:sp>
        <p:nvSpPr>
          <p:cNvPr id="12343" name="Rectangle 55"/>
          <p:cNvSpPr>
            <a:spLocks noChangeArrowheads="1"/>
          </p:cNvSpPr>
          <p:nvPr/>
        </p:nvSpPr>
        <p:spPr bwMode="auto">
          <a:xfrm>
            <a:off x="533400" y="5029200"/>
            <a:ext cx="7086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50000"/>
              </a:spcBef>
            </a:pPr>
            <a:r>
              <a:rPr lang="en-US" sz="2400" b="1" i="1">
                <a:solidFill>
                  <a:srgbClr val="003300"/>
                </a:solidFill>
              </a:rPr>
              <a:t>+ Độ dài thu nhỏ trên bản đồ là bao nhiêu?</a:t>
            </a:r>
          </a:p>
        </p:txBody>
      </p:sp>
      <p:sp>
        <p:nvSpPr>
          <p:cNvPr id="12344" name="Rectangle 56"/>
          <p:cNvSpPr>
            <a:spLocks noChangeArrowheads="1"/>
          </p:cNvSpPr>
          <p:nvPr/>
        </p:nvSpPr>
        <p:spPr bwMode="auto">
          <a:xfrm>
            <a:off x="533400" y="5029200"/>
            <a:ext cx="7086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50000"/>
              </a:spcBef>
            </a:pPr>
            <a:r>
              <a:rPr lang="en-US" sz="2400" b="1" i="1">
                <a:solidFill>
                  <a:srgbClr val="003300"/>
                </a:solidFill>
              </a:rPr>
              <a:t>+ Hãy đọc tỉ lệ bản đồ?</a:t>
            </a:r>
          </a:p>
        </p:txBody>
      </p:sp>
      <p:sp>
        <p:nvSpPr>
          <p:cNvPr id="12345" name="AutoShape 57"/>
          <p:cNvSpPr>
            <a:spLocks noChangeArrowheads="1"/>
          </p:cNvSpPr>
          <p:nvPr/>
        </p:nvSpPr>
        <p:spPr bwMode="auto">
          <a:xfrm>
            <a:off x="152400" y="5562600"/>
            <a:ext cx="609600" cy="457200"/>
          </a:xfrm>
          <a:custGeom>
            <a:avLst/>
            <a:gdLst>
              <a:gd name="T0" fmla="*/ 457200 w 21600"/>
              <a:gd name="T1" fmla="*/ 0 h 21600"/>
              <a:gd name="T2" fmla="*/ 0 w 21600"/>
              <a:gd name="T3" fmla="*/ 228600 h 21600"/>
              <a:gd name="T4" fmla="*/ 457200 w 21600"/>
              <a:gd name="T5" fmla="*/ 457200 h 21600"/>
              <a:gd name="T6" fmla="*/ 609600 w 21600"/>
              <a:gd name="T7" fmla="*/ 2286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b="1">
                <a:solidFill>
                  <a:schemeClr val="tx2"/>
                </a:solidFill>
                <a:latin typeface=".VnArialH" pitchFamily="34" charset="0"/>
              </a:rPr>
              <a:t>  </a:t>
            </a:r>
          </a:p>
        </p:txBody>
      </p:sp>
      <p:sp>
        <p:nvSpPr>
          <p:cNvPr id="12346" name="Rectangle 58"/>
          <p:cNvSpPr>
            <a:spLocks noChangeArrowheads="1"/>
          </p:cNvSpPr>
          <p:nvPr/>
        </p:nvSpPr>
        <p:spPr bwMode="auto">
          <a:xfrm>
            <a:off x="838200" y="5486400"/>
            <a:ext cx="152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50000"/>
              </a:spcBef>
            </a:pPr>
            <a:r>
              <a:rPr lang="en-US" sz="2400" b="1" i="1">
                <a:solidFill>
                  <a:srgbClr val="660033"/>
                </a:solidFill>
              </a:rPr>
              <a:t>Là 2 cm</a:t>
            </a:r>
          </a:p>
        </p:txBody>
      </p:sp>
      <p:sp>
        <p:nvSpPr>
          <p:cNvPr id="12347" name="Rectangle 59"/>
          <p:cNvSpPr>
            <a:spLocks noChangeArrowheads="1"/>
          </p:cNvSpPr>
          <p:nvPr/>
        </p:nvSpPr>
        <p:spPr bwMode="auto">
          <a:xfrm>
            <a:off x="533400" y="5029200"/>
            <a:ext cx="5257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50000"/>
              </a:spcBef>
            </a:pPr>
            <a:r>
              <a:rPr lang="en-US" sz="2400" b="1" i="1">
                <a:solidFill>
                  <a:srgbClr val="003300"/>
                </a:solidFill>
              </a:rPr>
              <a:t>+ Vậy độ dài thật là bao nhiêu?</a:t>
            </a:r>
          </a:p>
        </p:txBody>
      </p:sp>
      <p:sp>
        <p:nvSpPr>
          <p:cNvPr id="12348" name="Rectangle 60"/>
          <p:cNvSpPr>
            <a:spLocks noChangeArrowheads="1"/>
          </p:cNvSpPr>
          <p:nvPr/>
        </p:nvSpPr>
        <p:spPr bwMode="auto">
          <a:xfrm>
            <a:off x="762000" y="5486400"/>
            <a:ext cx="7391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50000"/>
              </a:spcBef>
            </a:pPr>
            <a:r>
              <a:rPr lang="en-US" sz="2400" b="1" i="1">
                <a:solidFill>
                  <a:srgbClr val="660033"/>
                </a:solidFill>
              </a:rPr>
              <a:t>Độ dài thật là: 2 cm x 500 000 = 1 000 000cm</a:t>
            </a:r>
          </a:p>
        </p:txBody>
      </p:sp>
      <p:sp>
        <p:nvSpPr>
          <p:cNvPr id="12349" name="AutoShape 61"/>
          <p:cNvSpPr>
            <a:spLocks noChangeArrowheads="1"/>
          </p:cNvSpPr>
          <p:nvPr/>
        </p:nvSpPr>
        <p:spPr bwMode="auto">
          <a:xfrm>
            <a:off x="152400" y="5562600"/>
            <a:ext cx="609600" cy="457200"/>
          </a:xfrm>
          <a:custGeom>
            <a:avLst/>
            <a:gdLst>
              <a:gd name="T0" fmla="*/ 457200 w 21600"/>
              <a:gd name="T1" fmla="*/ 0 h 21600"/>
              <a:gd name="T2" fmla="*/ 0 w 21600"/>
              <a:gd name="T3" fmla="*/ 228600 h 21600"/>
              <a:gd name="T4" fmla="*/ 457200 w 21600"/>
              <a:gd name="T5" fmla="*/ 457200 h 21600"/>
              <a:gd name="T6" fmla="*/ 609600 w 21600"/>
              <a:gd name="T7" fmla="*/ 2286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b="1">
                <a:solidFill>
                  <a:schemeClr val="tx2"/>
                </a:solidFill>
                <a:latin typeface=".VnArialH" pitchFamily="34" charset="0"/>
              </a:rPr>
              <a:t>  </a:t>
            </a:r>
          </a:p>
        </p:txBody>
      </p:sp>
      <p:sp>
        <p:nvSpPr>
          <p:cNvPr id="12350" name="Rectangle 62"/>
          <p:cNvSpPr>
            <a:spLocks noChangeArrowheads="1"/>
          </p:cNvSpPr>
          <p:nvPr/>
        </p:nvSpPr>
        <p:spPr bwMode="auto">
          <a:xfrm>
            <a:off x="533400" y="5029200"/>
            <a:ext cx="6172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50000"/>
              </a:spcBef>
            </a:pPr>
            <a:r>
              <a:rPr lang="en-US" sz="2400" b="1" i="1">
                <a:solidFill>
                  <a:srgbClr val="003300"/>
                </a:solidFill>
              </a:rPr>
              <a:t>+ Vậy điền mấy vào ô trống thứ nhất?</a:t>
            </a:r>
          </a:p>
        </p:txBody>
      </p:sp>
      <p:sp>
        <p:nvSpPr>
          <p:cNvPr id="12351" name="Rectangle 63"/>
          <p:cNvSpPr>
            <a:spLocks noChangeArrowheads="1"/>
          </p:cNvSpPr>
          <p:nvPr/>
        </p:nvSpPr>
        <p:spPr bwMode="auto">
          <a:xfrm>
            <a:off x="762000" y="5486400"/>
            <a:ext cx="6477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50000"/>
              </a:spcBef>
            </a:pPr>
            <a:r>
              <a:rPr lang="en-US" sz="2400" b="1" i="1">
                <a:solidFill>
                  <a:srgbClr val="660033"/>
                </a:solidFill>
              </a:rPr>
              <a:t>Điền 1 000 000cm vào ô trống thứ nhất.</a:t>
            </a:r>
          </a:p>
        </p:txBody>
      </p:sp>
      <p:sp>
        <p:nvSpPr>
          <p:cNvPr id="12352" name="AutoShape 64"/>
          <p:cNvSpPr>
            <a:spLocks noChangeArrowheads="1"/>
          </p:cNvSpPr>
          <p:nvPr/>
        </p:nvSpPr>
        <p:spPr bwMode="auto">
          <a:xfrm>
            <a:off x="152400" y="5562600"/>
            <a:ext cx="609600" cy="457200"/>
          </a:xfrm>
          <a:custGeom>
            <a:avLst/>
            <a:gdLst>
              <a:gd name="T0" fmla="*/ 457200 w 21600"/>
              <a:gd name="T1" fmla="*/ 0 h 21600"/>
              <a:gd name="T2" fmla="*/ 0 w 21600"/>
              <a:gd name="T3" fmla="*/ 228600 h 21600"/>
              <a:gd name="T4" fmla="*/ 457200 w 21600"/>
              <a:gd name="T5" fmla="*/ 457200 h 21600"/>
              <a:gd name="T6" fmla="*/ 609600 w 21600"/>
              <a:gd name="T7" fmla="*/ 2286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b="1">
                <a:solidFill>
                  <a:schemeClr val="tx2"/>
                </a:solidFill>
                <a:latin typeface=".VnArialH" pitchFamily="34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2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2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2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2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2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2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12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12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12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12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2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12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12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12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2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2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2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8" dur="500"/>
                                        <p:tgtEl>
                                          <p:spTgt spid="123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500"/>
                                        <p:tgtEl>
                                          <p:spTgt spid="12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500"/>
                                        <p:tgtEl>
                                          <p:spTgt spid="12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2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2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2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2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2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2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2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2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2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6" dur="500"/>
                                        <p:tgtEl>
                                          <p:spTgt spid="12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9" dur="500"/>
                                        <p:tgtEl>
                                          <p:spTgt spid="12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2" dur="500"/>
                                        <p:tgtEl>
                                          <p:spTgt spid="12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2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2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2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12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6" dur="500"/>
                                        <p:tgtEl>
                                          <p:spTgt spid="12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0" dur="500"/>
                                        <p:tgtEl>
                                          <p:spTgt spid="12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3" dur="500"/>
                                        <p:tgtEl>
                                          <p:spTgt spid="12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6" dur="500"/>
                                        <p:tgtEl>
                                          <p:spTgt spid="12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12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5" dur="500"/>
                                        <p:tgtEl>
                                          <p:spTgt spid="12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8" dur="500"/>
                                        <p:tgtEl>
                                          <p:spTgt spid="12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1" dur="500"/>
                                        <p:tgtEl>
                                          <p:spTgt spid="12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5" dur="500"/>
                                        <p:tgtEl>
                                          <p:spTgt spid="12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8" dur="500"/>
                                        <p:tgtEl>
                                          <p:spTgt spid="12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1" dur="500"/>
                                        <p:tgtEl>
                                          <p:spTgt spid="123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7" dur="500"/>
                                        <p:tgtEl>
                                          <p:spTgt spid="12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2" dur="500"/>
                                        <p:tgtEl>
                                          <p:spTgt spid="12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12294" grpId="0"/>
      <p:bldP spid="12295" grpId="0"/>
      <p:bldP spid="12296" grpId="0"/>
      <p:bldP spid="12297" grpId="0"/>
      <p:bldP spid="12320" grpId="0"/>
      <p:bldP spid="12321" grpId="0"/>
      <p:bldP spid="12322" grpId="0"/>
      <p:bldP spid="12323" grpId="0"/>
      <p:bldP spid="12324" grpId="0"/>
      <p:bldP spid="12325" grpId="0"/>
      <p:bldP spid="12326" grpId="0"/>
      <p:bldP spid="12327" grpId="0"/>
      <p:bldP spid="12328" grpId="0"/>
      <p:bldP spid="12329" grpId="0"/>
      <p:bldP spid="12330" grpId="0"/>
      <p:bldP spid="12331" grpId="0"/>
      <p:bldP spid="12332" grpId="0"/>
      <p:bldP spid="12333" grpId="0"/>
      <p:bldP spid="12334" grpId="0" animBg="1"/>
      <p:bldP spid="12335" grpId="0" animBg="1"/>
      <p:bldP spid="12336" grpId="0" animBg="1"/>
      <p:bldP spid="12341" grpId="0" animBg="1"/>
      <p:bldP spid="12341" grpId="1" animBg="1"/>
      <p:bldP spid="12342" grpId="0"/>
      <p:bldP spid="12342" grpId="1"/>
      <p:bldP spid="12343" grpId="0"/>
      <p:bldP spid="12343" grpId="1"/>
      <p:bldP spid="12344" grpId="0"/>
      <p:bldP spid="12344" grpId="1"/>
      <p:bldP spid="12345" grpId="0" animBg="1"/>
      <p:bldP spid="12345" grpId="1" animBg="1"/>
      <p:bldP spid="12346" grpId="0"/>
      <p:bldP spid="12346" grpId="1"/>
      <p:bldP spid="12347" grpId="0"/>
      <p:bldP spid="12347" grpId="1"/>
      <p:bldP spid="12348" grpId="0"/>
      <p:bldP spid="12348" grpId="1"/>
      <p:bldP spid="12349" grpId="0" animBg="1"/>
      <p:bldP spid="12349" grpId="1" animBg="1"/>
      <p:bldP spid="12350" grpId="0"/>
      <p:bldP spid="12350" grpId="1"/>
      <p:bldP spid="12351" grpId="0"/>
      <p:bldP spid="12351" grpId="1"/>
      <p:bldP spid="12352" grpId="0" animBg="1"/>
      <p:bldP spid="1235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457200" y="685800"/>
            <a:ext cx="137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FF33CC"/>
                </a:solidFill>
              </a:rPr>
              <a:t>Toán: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2057400" y="685800"/>
            <a:ext cx="5638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CC3300"/>
                </a:solidFill>
              </a:rPr>
              <a:t>ỨNG DỤNG CỦA TỈ LỆ BẢN ĐỒ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152400" y="1219200"/>
            <a:ext cx="2133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0000CC"/>
                </a:solidFill>
              </a:rPr>
              <a:t>Thực hành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304800" y="1828800"/>
            <a:ext cx="129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u="sng">
                <a:solidFill>
                  <a:srgbClr val="0000CC"/>
                </a:solidFill>
              </a:rPr>
              <a:t>Bài  2</a:t>
            </a:r>
            <a:r>
              <a:rPr lang="en-US" sz="2400" b="1" i="1">
                <a:solidFill>
                  <a:srgbClr val="0000CC"/>
                </a:solidFill>
              </a:rPr>
              <a:t>: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1219200" y="1828800"/>
            <a:ext cx="7924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CC"/>
                </a:solidFill>
              </a:rPr>
              <a:t>   Trên bản đồ tỉ lệ 1:200, chiều dài phòng học lớp em đo được 4cm. Hỏi chiều dài thật của phòng học đó là mấy mét ?</a:t>
            </a:r>
          </a:p>
        </p:txBody>
      </p:sp>
      <p:sp>
        <p:nvSpPr>
          <p:cNvPr id="14346" name="AutoShape 10"/>
          <p:cNvSpPr>
            <a:spLocks noChangeArrowheads="1"/>
          </p:cNvSpPr>
          <p:nvPr/>
        </p:nvSpPr>
        <p:spPr bwMode="auto">
          <a:xfrm>
            <a:off x="1371600" y="3276600"/>
            <a:ext cx="6781800" cy="33528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581400" y="3451225"/>
            <a:ext cx="1600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>
                <a:solidFill>
                  <a:srgbClr val="0000CC"/>
                </a:solidFill>
              </a:rPr>
              <a:t>Bài giải</a:t>
            </a:r>
            <a:r>
              <a:rPr lang="en-US" sz="2400" b="1">
                <a:solidFill>
                  <a:srgbClr val="0000CC"/>
                </a:solidFill>
              </a:rPr>
              <a:t> :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1905000" y="4205288"/>
            <a:ext cx="5486400" cy="184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CC"/>
                </a:solidFill>
              </a:rPr>
              <a:t>Chiều dài thật của phòng học là:</a:t>
            </a:r>
          </a:p>
          <a:p>
            <a:r>
              <a:rPr lang="en-US" sz="2400" b="1">
                <a:solidFill>
                  <a:srgbClr val="0000CC"/>
                </a:solidFill>
              </a:rPr>
              <a:t>          4 x 200  =  800 ( cm )</a:t>
            </a:r>
          </a:p>
          <a:p>
            <a:r>
              <a:rPr lang="en-US" sz="2400" b="1">
                <a:solidFill>
                  <a:srgbClr val="0000CC"/>
                </a:solidFill>
              </a:rPr>
              <a:t>          800 cm  =  8 m</a:t>
            </a:r>
          </a:p>
          <a:p>
            <a:r>
              <a:rPr lang="en-US" sz="1200" b="1">
                <a:solidFill>
                  <a:srgbClr val="0000CC"/>
                </a:solidFill>
              </a:rPr>
              <a:t> </a:t>
            </a:r>
            <a:r>
              <a:rPr lang="en-US" b="1">
                <a:solidFill>
                  <a:srgbClr val="0000CC"/>
                </a:solidFill>
              </a:rPr>
              <a:t>                     </a:t>
            </a:r>
          </a:p>
          <a:p>
            <a:r>
              <a:rPr lang="en-US" sz="2400" b="1">
                <a:solidFill>
                  <a:srgbClr val="0000CC"/>
                </a:solidFill>
              </a:rPr>
              <a:t>                        Đáp số: 8 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14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14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14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14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14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14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14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14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14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143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143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143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6" dur="20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/>
      <p:bldP spid="14342" grpId="0"/>
      <p:bldP spid="14343" grpId="0"/>
      <p:bldP spid="14344" grpId="0"/>
      <p:bldP spid="14345" grpId="0"/>
      <p:bldP spid="14346" grpId="0" animBg="1"/>
      <p:bldP spid="14347" grpId="0"/>
      <p:bldP spid="14348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457200" y="685800"/>
            <a:ext cx="137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FF33CC"/>
                </a:solidFill>
              </a:rPr>
              <a:t>Toán: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2057400" y="685800"/>
            <a:ext cx="5638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CC3300"/>
                </a:solidFill>
              </a:rPr>
              <a:t>ỨNG DỤNG CỦA TỈ LỆ BẢN ĐỒ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52400" y="1219200"/>
            <a:ext cx="1752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0000CC"/>
                </a:solidFill>
              </a:rPr>
              <a:t>Củng cố: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685800" y="1752600"/>
            <a:ext cx="8229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CC"/>
                </a:solidFill>
              </a:rPr>
              <a:t>          Trên bản đồ tỉ lệ 1:1 000 000, quãng đường Ái Nghĩa – Đà Nẵng đo được 3cm.  Tìm độ dài thật của quãng đường Ái Nghĩa –Đà Nẵng?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234950" y="3276600"/>
            <a:ext cx="8839200" cy="1905000"/>
            <a:chOff x="192" y="2208"/>
            <a:chExt cx="5568" cy="1200"/>
          </a:xfrm>
        </p:grpSpPr>
        <p:sp>
          <p:nvSpPr>
            <p:cNvPr id="8200" name="WordArt 27"/>
            <p:cNvSpPr>
              <a:spLocks noChangeArrowheads="1" noChangeShapeType="1" noTextEdit="1"/>
            </p:cNvSpPr>
            <p:nvPr/>
          </p:nvSpPr>
          <p:spPr bwMode="auto">
            <a:xfrm>
              <a:off x="864" y="2208"/>
              <a:ext cx="288" cy="36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kern="10">
                  <a:ln w="19050">
                    <a:solidFill>
                      <a:srgbClr val="0000FF"/>
                    </a:solidFill>
                    <a:round/>
                    <a:headEnd/>
                    <a:tailEnd/>
                  </a:ln>
                  <a:solidFill>
                    <a:srgbClr val="FF99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Arial"/>
                  <a:cs typeface="Arial"/>
                </a:rPr>
                <a:t>A</a:t>
              </a:r>
            </a:p>
          </p:txBody>
        </p:sp>
        <p:sp>
          <p:nvSpPr>
            <p:cNvPr id="8201" name="WordArt 28"/>
            <p:cNvSpPr>
              <a:spLocks noChangeArrowheads="1" noChangeShapeType="1" noTextEdit="1"/>
            </p:cNvSpPr>
            <p:nvPr/>
          </p:nvSpPr>
          <p:spPr bwMode="auto">
            <a:xfrm>
              <a:off x="2784" y="2208"/>
              <a:ext cx="288" cy="36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kern="10">
                  <a:ln w="19050">
                    <a:solidFill>
                      <a:srgbClr val="993366"/>
                    </a:solidFill>
                    <a:round/>
                    <a:headEnd/>
                    <a:tailEnd/>
                  </a:ln>
                  <a:solidFill>
                    <a:srgbClr val="00CC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Arial"/>
                  <a:cs typeface="Arial"/>
                </a:rPr>
                <a:t>B</a:t>
              </a:r>
            </a:p>
          </p:txBody>
        </p:sp>
        <p:sp>
          <p:nvSpPr>
            <p:cNvPr id="8202" name="WordArt 29"/>
            <p:cNvSpPr>
              <a:spLocks noChangeArrowheads="1" noChangeShapeType="1" noTextEdit="1"/>
            </p:cNvSpPr>
            <p:nvPr/>
          </p:nvSpPr>
          <p:spPr bwMode="auto">
            <a:xfrm>
              <a:off x="4656" y="2208"/>
              <a:ext cx="288" cy="36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kern="10">
                  <a:ln w="19050">
                    <a:solidFill>
                      <a:srgbClr val="FF9900"/>
                    </a:solidFill>
                    <a:round/>
                    <a:headEnd/>
                    <a:tailEnd/>
                  </a:ln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Arial"/>
                  <a:cs typeface="Arial"/>
                </a:rPr>
                <a:t>C</a:t>
              </a:r>
            </a:p>
          </p:txBody>
        </p:sp>
        <p:sp>
          <p:nvSpPr>
            <p:cNvPr id="9228" name="AutoShape 30"/>
            <p:cNvSpPr>
              <a:spLocks noChangeArrowheads="1"/>
            </p:cNvSpPr>
            <p:nvPr/>
          </p:nvSpPr>
          <p:spPr bwMode="auto">
            <a:xfrm>
              <a:off x="2042" y="2688"/>
              <a:ext cx="1728" cy="672"/>
            </a:xfrm>
            <a:prstGeom prst="flowChartAlternateProcess">
              <a:avLst/>
            </a:prstGeom>
            <a:solidFill>
              <a:srgbClr val="0000CC"/>
            </a:solidFill>
            <a:ln w="38100">
              <a:solidFill>
                <a:srgbClr val="C4AFEF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tx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800">
                  <a:solidFill>
                    <a:schemeClr val="bg1"/>
                  </a:solidFill>
                </a:rPr>
                <a:t>  30 000 m</a:t>
              </a:r>
            </a:p>
          </p:txBody>
        </p:sp>
        <p:sp>
          <p:nvSpPr>
            <p:cNvPr id="9229" name="AutoShape 31"/>
            <p:cNvSpPr>
              <a:spLocks noChangeArrowheads="1"/>
            </p:cNvSpPr>
            <p:nvPr/>
          </p:nvSpPr>
          <p:spPr bwMode="auto">
            <a:xfrm>
              <a:off x="4032" y="2736"/>
              <a:ext cx="1728" cy="672"/>
            </a:xfrm>
            <a:prstGeom prst="flowChartAlternateProcess">
              <a:avLst/>
            </a:prstGeom>
            <a:solidFill>
              <a:srgbClr val="0000CC"/>
            </a:solidFill>
            <a:ln w="38100">
              <a:solidFill>
                <a:srgbClr val="C4AFEF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tx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800">
                  <a:solidFill>
                    <a:schemeClr val="bg1"/>
                  </a:solidFill>
                </a:rPr>
                <a:t> 3 0 km</a:t>
              </a:r>
            </a:p>
          </p:txBody>
        </p:sp>
        <p:sp>
          <p:nvSpPr>
            <p:cNvPr id="9230" name="AutoShape 32"/>
            <p:cNvSpPr>
              <a:spLocks noChangeArrowheads="1"/>
            </p:cNvSpPr>
            <p:nvPr/>
          </p:nvSpPr>
          <p:spPr bwMode="auto">
            <a:xfrm>
              <a:off x="192" y="2688"/>
              <a:ext cx="1728" cy="672"/>
            </a:xfrm>
            <a:prstGeom prst="flowChartAlternateProcess">
              <a:avLst/>
            </a:prstGeom>
            <a:solidFill>
              <a:srgbClr val="0000CC"/>
            </a:solidFill>
            <a:ln w="38100">
              <a:solidFill>
                <a:srgbClr val="C4AFEF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tx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800">
                  <a:solidFill>
                    <a:schemeClr val="bg1"/>
                  </a:solidFill>
                </a:rPr>
                <a:t>3 000 000 cm</a:t>
              </a:r>
            </a:p>
          </p:txBody>
        </p:sp>
      </p:grpSp>
      <p:sp>
        <p:nvSpPr>
          <p:cNvPr id="16417" name="AutoShape 33"/>
          <p:cNvSpPr>
            <a:spLocks noChangeArrowheads="1"/>
          </p:cNvSpPr>
          <p:nvPr/>
        </p:nvSpPr>
        <p:spPr bwMode="auto">
          <a:xfrm>
            <a:off x="214313" y="4038600"/>
            <a:ext cx="2819400" cy="1143000"/>
          </a:xfrm>
          <a:prstGeom prst="flowChartAlternateProcess">
            <a:avLst/>
          </a:prstGeom>
          <a:gradFill rotWithShape="1">
            <a:gsLst>
              <a:gs pos="0">
                <a:schemeClr val="bg1"/>
              </a:gs>
              <a:gs pos="50000">
                <a:srgbClr val="FF66FF"/>
              </a:gs>
              <a:gs pos="100000">
                <a:schemeClr val="bg1"/>
              </a:gs>
            </a:gsLst>
            <a:lin ang="18900000" scaled="1"/>
          </a:gradFill>
          <a:ln w="9525">
            <a:solidFill>
              <a:srgbClr val="0000FF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800">
                <a:solidFill>
                  <a:srgbClr val="006600"/>
                </a:solidFill>
                <a:latin typeface="Arial"/>
              </a:rPr>
              <a:t>3 000 000 cm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16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  <p:bldP spid="16390" grpId="0"/>
      <p:bldP spid="16391" grpId="0"/>
      <p:bldP spid="16392" grpId="0"/>
      <p:bldP spid="16417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827</Words>
  <Application>Microsoft Office PowerPoint</Application>
  <PresentationFormat>On-screen Show (4:3)</PresentationFormat>
  <Paragraphs>126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.VnArialH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7</cp:revision>
  <dcterms:created xsi:type="dcterms:W3CDTF">2011-03-25T12:27:50Z</dcterms:created>
  <dcterms:modified xsi:type="dcterms:W3CDTF">2016-06-30T02:14:57Z</dcterms:modified>
</cp:coreProperties>
</file>